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e08104d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e08104d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bb25ce7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bb25ce7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baa61107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baa61107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db806ad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db806ad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bdb806ad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bdb806ad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bdb806ad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bdb806ad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bdb806adf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bdb806adf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35b04efb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35b04efb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5b04efb0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5b04efb0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coursera.org/learn/machine-learn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349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</a:rPr>
              <a:t>AI, Machine Learning et Deep Learning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1975" y="2260375"/>
            <a:ext cx="2680975" cy="268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</a:rPr>
              <a:t>Pré-requis et carrières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11700" y="1152475"/>
            <a:ext cx="8419500" cy="3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fr" sz="1360"/>
              <a:t>Prérequis</a:t>
            </a:r>
            <a:r>
              <a:rPr b="1" lang="fr" sz="1360"/>
              <a:t> :</a:t>
            </a:r>
            <a:endParaRPr b="1" sz="136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360"/>
          </a:p>
          <a:p>
            <a:pPr indent="-31496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Algèbre</a:t>
            </a:r>
            <a:r>
              <a:rPr lang="fr" sz="1360"/>
              <a:t> </a:t>
            </a:r>
            <a:r>
              <a:rPr lang="fr" sz="1360"/>
              <a:t>linéaire,</a:t>
            </a:r>
            <a:r>
              <a:rPr lang="fr" sz="1360"/>
              <a:t> </a:t>
            </a:r>
            <a:r>
              <a:rPr lang="fr" sz="1360"/>
              <a:t>probabilités</a:t>
            </a:r>
            <a:r>
              <a:rPr lang="fr" sz="1360"/>
              <a:t> et statistiques (ex. https://mml-book.github.io/)</a:t>
            </a:r>
            <a:endParaRPr sz="1360"/>
          </a:p>
          <a:p>
            <a:pPr indent="-31496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Algorithmique et la programmation (Python, Java, Scala, R, etc..)</a:t>
            </a:r>
            <a:endParaRPr sz="1360"/>
          </a:p>
          <a:p>
            <a:pPr indent="-31496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Structures de </a:t>
            </a:r>
            <a:r>
              <a:rPr lang="fr" sz="1360"/>
              <a:t>données,</a:t>
            </a:r>
            <a:r>
              <a:rPr lang="fr" sz="1360"/>
              <a:t> bases de </a:t>
            </a:r>
            <a:r>
              <a:rPr lang="fr" sz="1360"/>
              <a:t>données, Notions en Big data</a:t>
            </a:r>
            <a:endParaRPr sz="1360"/>
          </a:p>
          <a:p>
            <a:pPr indent="-31496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Pour commencer :</a:t>
            </a:r>
            <a:r>
              <a:rPr lang="fr" sz="1200"/>
              <a:t> </a:t>
            </a:r>
            <a:r>
              <a:rPr lang="fr" sz="1300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https://www.coursera.org/learn/machine-learning</a:t>
            </a:r>
            <a:endParaRPr sz="13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fr" sz="1360"/>
              <a:t>Professions :</a:t>
            </a:r>
            <a:endParaRPr b="1" sz="1360"/>
          </a:p>
          <a:p>
            <a:pPr indent="-31496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FF"/>
              </a:buClr>
              <a:buSzPts val="1360"/>
              <a:buChar char="●"/>
            </a:pPr>
            <a:r>
              <a:rPr b="1" lang="fr" sz="1360">
                <a:solidFill>
                  <a:srgbClr val="0000FF"/>
                </a:solidFill>
              </a:rPr>
              <a:t>Data scientist</a:t>
            </a:r>
            <a:endParaRPr b="1" sz="1360">
              <a:solidFill>
                <a:srgbClr val="0000FF"/>
              </a:solidFill>
            </a:endParaRPr>
          </a:p>
          <a:p>
            <a:pPr indent="-31496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I</a:t>
            </a:r>
            <a:r>
              <a:rPr lang="fr" sz="1360"/>
              <a:t>ngénieur</a:t>
            </a:r>
            <a:r>
              <a:rPr lang="fr" sz="1360"/>
              <a:t> machine learning</a:t>
            </a:r>
            <a:endParaRPr sz="1360"/>
          </a:p>
          <a:p>
            <a:pPr indent="-31496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ingénieur</a:t>
            </a:r>
            <a:r>
              <a:rPr lang="fr" sz="1360"/>
              <a:t> ML Ops</a:t>
            </a:r>
            <a:endParaRPr sz="1360"/>
          </a:p>
          <a:p>
            <a:pPr indent="-31496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I</a:t>
            </a:r>
            <a:r>
              <a:rPr lang="fr" sz="1360"/>
              <a:t>ngénieur</a:t>
            </a:r>
            <a:r>
              <a:rPr lang="fr" sz="1360"/>
              <a:t> IA</a:t>
            </a:r>
            <a:endParaRPr sz="1360"/>
          </a:p>
          <a:p>
            <a:pPr indent="-31496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Ingénieur</a:t>
            </a:r>
            <a:r>
              <a:rPr lang="fr" sz="1360"/>
              <a:t> Computer Vision</a:t>
            </a:r>
            <a:endParaRPr sz="1360"/>
          </a:p>
          <a:p>
            <a:pPr indent="-31496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I</a:t>
            </a:r>
            <a:r>
              <a:rPr lang="fr" sz="1360"/>
              <a:t>ngénieur</a:t>
            </a:r>
            <a:r>
              <a:rPr lang="fr" sz="1360"/>
              <a:t> NLP</a:t>
            </a:r>
            <a:endParaRPr sz="1360"/>
          </a:p>
          <a:p>
            <a:pPr indent="-31496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fr" sz="1360"/>
              <a:t>Ingénieur</a:t>
            </a:r>
            <a:r>
              <a:rPr lang="fr" sz="1360"/>
              <a:t> Recherche et </a:t>
            </a:r>
            <a:r>
              <a:rPr lang="fr" sz="1360"/>
              <a:t>Développement</a:t>
            </a:r>
            <a:r>
              <a:rPr lang="fr" sz="1360"/>
              <a:t> </a:t>
            </a:r>
            <a:endParaRPr sz="136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</a:rPr>
              <a:t>Intelligence Artificielle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La modélisation et la simulation de tout </a:t>
            </a:r>
            <a:r>
              <a:rPr lang="fr">
                <a:solidFill>
                  <a:srgbClr val="0000FF"/>
                </a:solidFill>
              </a:rPr>
              <a:t>comportement intelligent</a:t>
            </a:r>
            <a:r>
              <a:rPr lang="fr"/>
              <a:t> observé dans la nature.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</a:t>
            </a:r>
            <a:r>
              <a:rPr lang="fr"/>
              <a:t>apacités de perception, d'apprentissage et de prise de décision, etc..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Doter les machines d'une </a:t>
            </a:r>
            <a:r>
              <a:rPr lang="fr">
                <a:solidFill>
                  <a:srgbClr val="0000FF"/>
                </a:solidFill>
              </a:rPr>
              <a:t>capacité d'adaptation</a:t>
            </a:r>
            <a:r>
              <a:rPr lang="fr"/>
              <a:t> aux changements d'environnement dans lequel elles opèrent.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Résolution des problèmes qui ne peuvent pas être résolus par </a:t>
            </a:r>
            <a:r>
              <a:rPr lang="fr">
                <a:solidFill>
                  <a:srgbClr val="0000FF"/>
                </a:solidFill>
              </a:rPr>
              <a:t>les méthodes déterministes</a:t>
            </a:r>
            <a:r>
              <a:rPr lang="fr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fr"/>
              <a:t>Application</a:t>
            </a:r>
            <a:r>
              <a:rPr lang="fr"/>
              <a:t> : Automatisation (véhicules autopilot, gestion des entrepôts, etc..), Robotique, Reconnaissance des objets, NLP, Détection de fraude, Systèmes de recommandations, Cyber Security, Assistants (Siri, Alexa, etc..) ou aide à la décision (Trading, Analyse médicale, etc..)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fr">
                <a:solidFill>
                  <a:srgbClr val="0000FF"/>
                </a:solidFill>
              </a:rPr>
              <a:t>Strong AI vs Weak AI ?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</a:rPr>
              <a:t>Machine learning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L'apprentissage automatique est une branche de l'intelligence artificielle (IA) axée sur la création d'applications qui apprennent à partir de données et améliorent leur précision au fil du temps sans être programmées pour le faire.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Apprentissage </a:t>
            </a:r>
            <a:r>
              <a:rPr lang="fr"/>
              <a:t>supervisé</a:t>
            </a:r>
            <a:r>
              <a:rPr lang="fr"/>
              <a:t> (supervised learning)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Apprentissage non-supervisé (unsupervised learning)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Apprentissage par renforcement (reinforcement learning)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</a:rPr>
              <a:t>Comment appliquer l’apprentissage automatique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Nature du problème : </a:t>
            </a:r>
            <a:r>
              <a:rPr b="1" lang="fr"/>
              <a:t>classification</a:t>
            </a:r>
            <a:r>
              <a:rPr lang="fr"/>
              <a:t> ou </a:t>
            </a:r>
            <a:r>
              <a:rPr b="1" lang="fr"/>
              <a:t>régression </a:t>
            </a:r>
            <a:r>
              <a:rPr lang="fr"/>
              <a:t>ou</a:t>
            </a:r>
            <a:r>
              <a:rPr b="1" lang="fr"/>
              <a:t> clustering…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Préparer une base de données pour </a:t>
            </a:r>
            <a:r>
              <a:rPr b="1" lang="fr"/>
              <a:t>l’entraînement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Est-ce que</a:t>
            </a:r>
            <a:r>
              <a:rPr lang="fr"/>
              <a:t> les </a:t>
            </a:r>
            <a:r>
              <a:rPr lang="fr"/>
              <a:t>données sont étiquetées</a:t>
            </a:r>
            <a:r>
              <a:rPr lang="fr"/>
              <a:t> ou non 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Est ce que les données comportent </a:t>
            </a:r>
            <a:r>
              <a:rPr lang="fr"/>
              <a:t>suffisamment</a:t>
            </a:r>
            <a:r>
              <a:rPr lang="fr"/>
              <a:t> d’exemples 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Choisir un </a:t>
            </a:r>
            <a:r>
              <a:rPr lang="fr"/>
              <a:t>modèle</a:t>
            </a:r>
            <a:r>
              <a:rPr lang="fr"/>
              <a:t> et un algorithme d’entraînement convenable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Réseaux de neurones artificiels, K-means, SVM, etc..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Concevoir le modèle et appliquer l’entraînement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Définition de la </a:t>
            </a:r>
            <a:r>
              <a:rPr lang="fr"/>
              <a:t>structure</a:t>
            </a:r>
            <a:r>
              <a:rPr lang="fr"/>
              <a:t> et des paramètres afin d’avoir résultats satisfaisants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Tester le modèle sur de nouvelles données jamais vues durant l’entraînement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Estimer la capacité du modèle à généraliser ce qu’il a appris sur de nouvelles données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Refaire l’étape 4, si les résultats du test ne sont pas convaincants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>
                <a:solidFill>
                  <a:srgbClr val="0000FF"/>
                </a:solidFill>
              </a:rPr>
              <a:t>Déploiement</a:t>
            </a:r>
            <a:r>
              <a:rPr lang="fr"/>
              <a:t> du </a:t>
            </a:r>
            <a:r>
              <a:rPr lang="fr"/>
              <a:t>modèle</a:t>
            </a:r>
            <a:r>
              <a:rPr lang="fr"/>
              <a:t> pour la </a:t>
            </a:r>
            <a:r>
              <a:rPr lang="fr"/>
              <a:t>production</a:t>
            </a:r>
            <a:r>
              <a:rPr lang="fr"/>
              <a:t> ou la consommation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</a:rPr>
              <a:t>Deep learning 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solidFill>
                  <a:srgbClr val="0000FF"/>
                </a:solidFill>
              </a:rPr>
              <a:t>Deep learning </a:t>
            </a:r>
            <a:r>
              <a:rPr lang="fr">
                <a:solidFill>
                  <a:srgbClr val="0000FF"/>
                </a:solidFill>
              </a:rPr>
              <a:t>est un sous-domaine de l'apprentissage automatique</a:t>
            </a:r>
            <a:r>
              <a:rPr lang="fr"/>
              <a:t>, et les </a:t>
            </a:r>
            <a:r>
              <a:rPr b="1" lang="fr"/>
              <a:t>réseaux neuronaux artificiels (RNA)</a:t>
            </a:r>
            <a:r>
              <a:rPr lang="fr"/>
              <a:t> représentent les modèles </a:t>
            </a:r>
            <a:r>
              <a:rPr lang="fr"/>
              <a:t>fondamentaux</a:t>
            </a:r>
            <a:r>
              <a:rPr lang="fr"/>
              <a:t> des algorithmes ou modèles de deep learning.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L'apparition</a:t>
            </a:r>
            <a:r>
              <a:rPr lang="fr"/>
              <a:t> du deep learning était </a:t>
            </a:r>
            <a:r>
              <a:rPr lang="fr"/>
              <a:t>lié</a:t>
            </a:r>
            <a:r>
              <a:rPr lang="fr"/>
              <a:t> </a:t>
            </a:r>
            <a:r>
              <a:rPr lang="fr"/>
              <a:t>précisément</a:t>
            </a:r>
            <a:r>
              <a:rPr lang="fr"/>
              <a:t> aux architectures des RNA.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Les algorithmes ou les modèles du deep learning peuvent apprendre à </a:t>
            </a:r>
            <a:r>
              <a:rPr lang="fr"/>
              <a:t>traiter des données</a:t>
            </a:r>
            <a:r>
              <a:rPr lang="fr"/>
              <a:t> ayant des structures plus complexes (classification des chiffres vs </a:t>
            </a:r>
            <a:r>
              <a:rPr lang="fr"/>
              <a:t>reconnaissance</a:t>
            </a:r>
            <a:r>
              <a:rPr lang="fr"/>
              <a:t> des visages).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5600" y="3078851"/>
            <a:ext cx="2660151" cy="200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725" y="3408473"/>
            <a:ext cx="4155375" cy="158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420">
                <a:solidFill>
                  <a:srgbClr val="0000FF"/>
                </a:solidFill>
              </a:rPr>
              <a:t>Réseaux de neurones artificiels (Artificial Neural Networks)</a:t>
            </a:r>
            <a:endParaRPr sz="2420">
              <a:solidFill>
                <a:srgbClr val="0000FF"/>
              </a:solidFill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86655"/>
            <a:ext cx="8323625" cy="3297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FF"/>
                </a:solidFill>
              </a:rPr>
              <a:t>Exemple d’application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Classification des images de chats et celles de </a:t>
            </a:r>
            <a:r>
              <a:rPr lang="fr"/>
              <a:t>chiens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Etapes : 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Préparation des données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Conception du modèle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Entraînement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Test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Entrée :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une image couleur d’un chat ou d’un chien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1 image = 3 matrices bidimensionnelles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Sortie binaire :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1 pour la classe des chiens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0 pour la classe des chats</a:t>
            </a:r>
            <a:endParaRPr sz="1700"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9358" y="1770725"/>
            <a:ext cx="3662501" cy="2060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8348" y="307975"/>
            <a:ext cx="7050998" cy="2210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2950" y="2641526"/>
            <a:ext cx="6518105" cy="232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837" y="536500"/>
            <a:ext cx="6518325" cy="407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